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36" r:id="rId2"/>
  </p:sldIdLst>
  <p:sldSz cx="7315200" cy="93218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53"/>
    <p:restoredTop sz="86761"/>
  </p:normalViewPr>
  <p:slideViewPr>
    <p:cSldViewPr snapToGrid="0" snapToObjects="1">
      <p:cViewPr>
        <p:scale>
          <a:sx n="108" d="100"/>
          <a:sy n="108" d="100"/>
        </p:scale>
        <p:origin x="2672" y="-7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A6892EF9-F607-3945-8680-9116CB7E6D96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4888" y="1162050"/>
            <a:ext cx="24606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5639CFA8-155C-ED4B-BD2E-66B97117FE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248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39CFA8-155C-ED4B-BD2E-66B97117FE6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94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525583"/>
            <a:ext cx="6217920" cy="3245367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896103"/>
            <a:ext cx="5486400" cy="2250610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59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3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496300"/>
            <a:ext cx="1577340" cy="78997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496300"/>
            <a:ext cx="4640580" cy="789979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87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598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323980"/>
            <a:ext cx="6309360" cy="3877609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238273"/>
            <a:ext cx="6309360" cy="2039143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781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481498"/>
            <a:ext cx="3108960" cy="5914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481498"/>
            <a:ext cx="3108960" cy="591459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202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496301"/>
            <a:ext cx="6309360" cy="18017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285136"/>
            <a:ext cx="3094672" cy="111991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405048"/>
            <a:ext cx="3094672" cy="50083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2" y="2285136"/>
            <a:ext cx="3109913" cy="1119910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2" y="3405048"/>
            <a:ext cx="3109913" cy="500831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79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87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25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21453"/>
            <a:ext cx="2359342" cy="2175087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342169"/>
            <a:ext cx="3703320" cy="6624520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96541"/>
            <a:ext cx="2359342" cy="5180936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35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21453"/>
            <a:ext cx="2359342" cy="2175087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342169"/>
            <a:ext cx="3703320" cy="6624520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2796541"/>
            <a:ext cx="2359342" cy="5180936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8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496301"/>
            <a:ext cx="6309360" cy="1801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481498"/>
            <a:ext cx="6309360" cy="5914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8639930"/>
            <a:ext cx="164592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0C931-29D1-DD4C-8E93-E6463B7AF30D}" type="datetimeFigureOut">
              <a:rPr lang="en-US" smtClean="0"/>
              <a:t>11/9/23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8639930"/>
            <a:ext cx="246888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8639930"/>
            <a:ext cx="1645920" cy="49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AE21E-98AF-8349-A751-62B868FD80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77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en/us-flag-american-us-flag-symbol-1419237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1">
            <a:extLst>
              <a:ext uri="{FF2B5EF4-FFF2-40B4-BE49-F238E27FC236}">
                <a16:creationId xmlns:a16="http://schemas.microsoft.com/office/drawing/2014/main" id="{A6DCAC3A-EDAF-7A47-8D4E-1BF9F1C095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6847" y="179464"/>
            <a:ext cx="37775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3600" dirty="0">
                <a:latin typeface="AGHashtagNope" panose="02000603000000000000" pitchFamily="2" charset="0"/>
                <a:ea typeface="AGHashtagNope" panose="02000603000000000000" pitchFamily="2" charset="0"/>
              </a:rPr>
              <a:t>Third Grade  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3600" dirty="0">
                <a:latin typeface="AGHashtagNope" panose="02000603000000000000" pitchFamily="2" charset="0"/>
                <a:ea typeface="AGHashtagNope" panose="02000603000000000000" pitchFamily="2" charset="0"/>
              </a:rPr>
              <a:t> Newsletter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7BC078-8F25-6A4E-8E8B-11FAF3E21450}"/>
              </a:ext>
            </a:extLst>
          </p:cNvPr>
          <p:cNvSpPr/>
          <p:nvPr/>
        </p:nvSpPr>
        <p:spPr>
          <a:xfrm>
            <a:off x="0" y="1536700"/>
            <a:ext cx="7315200" cy="4064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latin typeface="AGHashtagNope" panose="02000603000000000000" pitchFamily="2" charset="0"/>
                <a:ea typeface="AGHashtagNope" panose="02000603000000000000" pitchFamily="2" charset="0"/>
              </a:rPr>
              <a:t>November 9, 2023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64AE8C87-7D4D-0242-AEB4-5501649A9D2C}"/>
              </a:ext>
            </a:extLst>
          </p:cNvPr>
          <p:cNvSpPr/>
          <p:nvPr/>
        </p:nvSpPr>
        <p:spPr>
          <a:xfrm>
            <a:off x="15453" y="2037032"/>
            <a:ext cx="4400559" cy="935398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B6C71668-3BFA-5E40-8DF1-25D4E912D893}"/>
              </a:ext>
            </a:extLst>
          </p:cNvPr>
          <p:cNvSpPr/>
          <p:nvPr/>
        </p:nvSpPr>
        <p:spPr>
          <a:xfrm>
            <a:off x="116025" y="2970535"/>
            <a:ext cx="4409677" cy="2639176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BB0D49F5-E7DB-1D4C-AFD8-75B6B56608E5}"/>
              </a:ext>
            </a:extLst>
          </p:cNvPr>
          <p:cNvSpPr/>
          <p:nvPr/>
        </p:nvSpPr>
        <p:spPr>
          <a:xfrm>
            <a:off x="4608062" y="1986619"/>
            <a:ext cx="2707137" cy="1783204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3485DDAA-D11A-3D4F-BA48-55F90D71ABDF}"/>
              </a:ext>
            </a:extLst>
          </p:cNvPr>
          <p:cNvSpPr/>
          <p:nvPr/>
        </p:nvSpPr>
        <p:spPr>
          <a:xfrm>
            <a:off x="4941132" y="3935508"/>
            <a:ext cx="2356957" cy="529252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2AE64C2-C195-CD4A-A520-DD7F1D4562C2}"/>
              </a:ext>
            </a:extLst>
          </p:cNvPr>
          <p:cNvSpPr txBox="1"/>
          <p:nvPr/>
        </p:nvSpPr>
        <p:spPr>
          <a:xfrm>
            <a:off x="54878" y="1943100"/>
            <a:ext cx="4299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PBRiseGrind" panose="02000603000000000000" pitchFamily="2" charset="0"/>
                <a:ea typeface="PBRiseGrind" panose="02000603000000000000" pitchFamily="2" charset="0"/>
              </a:rPr>
              <a:t>Reminders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57751B-685D-A74C-9E65-9BB7F869DDEC}"/>
              </a:ext>
            </a:extLst>
          </p:cNvPr>
          <p:cNvSpPr txBox="1"/>
          <p:nvPr/>
        </p:nvSpPr>
        <p:spPr>
          <a:xfrm>
            <a:off x="54878" y="2942947"/>
            <a:ext cx="45375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PBRiseGrind" panose="02000603000000000000" pitchFamily="2" charset="0"/>
                <a:ea typeface="PBRiseGrind" panose="02000603000000000000" pitchFamily="2" charset="0"/>
              </a:rPr>
              <a:t>What are we learning?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8EB4AB9-875C-FF4F-87C0-ABDA569510E8}"/>
              </a:ext>
            </a:extLst>
          </p:cNvPr>
          <p:cNvSpPr txBox="1"/>
          <p:nvPr/>
        </p:nvSpPr>
        <p:spPr>
          <a:xfrm>
            <a:off x="4941131" y="3935508"/>
            <a:ext cx="2358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PBRiseGrind" panose="02000603000000000000" pitchFamily="2" charset="0"/>
                <a:ea typeface="PBRiseGrind" panose="02000603000000000000" pitchFamily="2" charset="0"/>
              </a:rPr>
              <a:t>Homework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43DF9E1-3AAD-654D-A181-41AD64B940DE}"/>
              </a:ext>
            </a:extLst>
          </p:cNvPr>
          <p:cNvSpPr/>
          <p:nvPr/>
        </p:nvSpPr>
        <p:spPr>
          <a:xfrm>
            <a:off x="183201" y="3211763"/>
            <a:ext cx="4350303" cy="2408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b="1" u="sng" dirty="0">
                <a:latin typeface="PBRiseGrind" panose="02000603000000000000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LANGUAGE ARTS</a:t>
            </a:r>
          </a:p>
          <a:p>
            <a:pPr algn="ctr"/>
            <a:r>
              <a:rPr lang="en-US" sz="1200" b="1" u="sng" dirty="0">
                <a:latin typeface="PBRiseGrind" panose="02000603000000000000" pitchFamily="2" charset="0"/>
                <a:ea typeface="PBRiseGrind" panose="02000603000000000000" pitchFamily="2" charset="0"/>
                <a:cs typeface="Times New Roman" panose="02020603050405020304" pitchFamily="18" charset="0"/>
              </a:rPr>
              <a:t>Unit 4 Week 3</a:t>
            </a:r>
            <a:endParaRPr lang="en-US" sz="1200" b="1" dirty="0">
              <a:latin typeface="PBRiseGrind" panose="02000603000000000000" pitchFamily="2" charset="0"/>
              <a:ea typeface="PBRiseGrind" panose="02000603000000000000" pitchFamily="2" charset="0"/>
              <a:cs typeface="Times New Roman" panose="02020603050405020304" pitchFamily="18" charset="0"/>
            </a:endParaRPr>
          </a:p>
          <a:p>
            <a:r>
              <a:rPr lang="en-US" sz="1200" u="sng" dirty="0">
                <a:latin typeface="Cambria" panose="02040503050406030204" pitchFamily="18" charset="0"/>
                <a:ea typeface="AGCANYOUNOT" panose="02000603000000000000" pitchFamily="2" charset="0"/>
              </a:rPr>
              <a:t>Genre</a:t>
            </a:r>
            <a:r>
              <a:rPr lang="en-US" sz="1200" dirty="0">
                <a:latin typeface="Cambria" panose="02040503050406030204" pitchFamily="18" charset="0"/>
                <a:ea typeface="AGCANYOUNOT" panose="02000603000000000000" pitchFamily="2" charset="0"/>
              </a:rPr>
              <a:t>: Poetry</a:t>
            </a:r>
          </a:p>
          <a:p>
            <a:r>
              <a:rPr lang="en-US" sz="1200" u="sng" dirty="0">
                <a:latin typeface="Cambria" panose="02040503050406030204" pitchFamily="18" charset="0"/>
                <a:ea typeface="AGCANYOUNOT" panose="02000603000000000000" pitchFamily="2" charset="0"/>
              </a:rPr>
              <a:t>Vocabulary Strategy: </a:t>
            </a:r>
            <a:r>
              <a:rPr lang="en-US" sz="1200" dirty="0">
                <a:latin typeface="Cambria" panose="02040503050406030204" pitchFamily="18" charset="0"/>
                <a:ea typeface="AGCANYOUNOT" panose="02000603000000000000" pitchFamily="2" charset="0"/>
              </a:rPr>
              <a:t>Context Clues</a:t>
            </a:r>
          </a:p>
          <a:p>
            <a:r>
              <a:rPr lang="en-US" sz="1200" u="sng" dirty="0">
                <a:latin typeface="Cambria" panose="02040503050406030204" pitchFamily="18" charset="0"/>
                <a:ea typeface="AGCANYOUNOT" panose="02000603000000000000" pitchFamily="2" charset="0"/>
              </a:rPr>
              <a:t>Comprehension Strategy</a:t>
            </a:r>
            <a:r>
              <a:rPr lang="en-US" sz="1200" dirty="0">
                <a:latin typeface="Cambria" panose="02040503050406030204" pitchFamily="18" charset="0"/>
                <a:ea typeface="AGCANYOUNOT" panose="02000603000000000000" pitchFamily="2" charset="0"/>
              </a:rPr>
              <a:t>: Reflect on Personal Responses to Poetry</a:t>
            </a:r>
          </a:p>
          <a:p>
            <a:r>
              <a:rPr lang="en-US" sz="1200" u="sng" dirty="0">
                <a:latin typeface="Cambria" panose="02040503050406030204" pitchFamily="18" charset="0"/>
                <a:ea typeface="AGCANYOUNOT" panose="02000603000000000000" pitchFamily="2" charset="0"/>
              </a:rPr>
              <a:t>Word Study and Grammar</a:t>
            </a:r>
            <a:r>
              <a:rPr lang="en-US" sz="1200" dirty="0">
                <a:latin typeface="Cambria" panose="02040503050406030204" pitchFamily="18" charset="0"/>
                <a:ea typeface="AGCANYOUNOT" panose="02000603000000000000" pitchFamily="2" charset="0"/>
              </a:rPr>
              <a:t>: Vowel Teams, Possessive Nouns</a:t>
            </a:r>
          </a:p>
          <a:p>
            <a:endParaRPr lang="en-US" sz="1200" b="1" u="sng" dirty="0">
              <a:latin typeface="Cambria" panose="02040503050406030204" pitchFamily="18" charset="0"/>
              <a:ea typeface="AGCANYOUNOT" panose="02000603000000000000" pitchFamily="2" charset="0"/>
            </a:endParaRPr>
          </a:p>
          <a:p>
            <a:pPr algn="ctr"/>
            <a:r>
              <a:rPr lang="en-US" b="1" u="sng" dirty="0">
                <a:latin typeface="AGCANYOUNOT" panose="02000603000000000000" pitchFamily="2" charset="0"/>
                <a:ea typeface="AGCANYOUNOT" panose="02000603000000000000" pitchFamily="2" charset="0"/>
              </a:rPr>
              <a:t>Math 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</a:rPr>
              <a:t>Topic 5: Fluently Multiply and Divide within 100</a:t>
            </a:r>
          </a:p>
          <a:p>
            <a:pPr algn="ctr"/>
            <a:endParaRPr lang="en-US" sz="1000" dirty="0">
              <a:latin typeface="Century Gothic" panose="020B0502020202020204" pitchFamily="34" charset="0"/>
            </a:endParaRPr>
          </a:p>
          <a:p>
            <a:pPr algn="ctr"/>
            <a:r>
              <a:rPr lang="en-US" sz="1000" b="1" u="sng" dirty="0">
                <a:latin typeface="Century Gothic" panose="020B0502020202020204" pitchFamily="34" charset="0"/>
              </a:rPr>
              <a:t>Please help your child study multiplication facts nightly</a:t>
            </a:r>
            <a:r>
              <a:rPr lang="en-US" sz="1050" b="1" u="sng" dirty="0">
                <a:latin typeface="Century Gothic" panose="020B0502020202020204" pitchFamily="34" charset="0"/>
              </a:rPr>
              <a:t>.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16F39A-E62A-7F48-B8BC-BCFE262A034E}"/>
              </a:ext>
            </a:extLst>
          </p:cNvPr>
          <p:cNvSpPr/>
          <p:nvPr/>
        </p:nvSpPr>
        <p:spPr>
          <a:xfrm>
            <a:off x="4979484" y="4123355"/>
            <a:ext cx="223919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000" b="1" dirty="0">
              <a:latin typeface="+mj-lt"/>
              <a:ea typeface="PBRiseGrind" panose="02000603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+mj-lt"/>
                <a:ea typeface="PBRiseGrind" panose="02000603000000000000" pitchFamily="2" charset="0"/>
                <a:cs typeface="Times New Roman" panose="02020603050405020304" pitchFamily="18" charset="0"/>
              </a:rPr>
              <a:t>Please check your child’s planner for any additional homework that may be assigned this review week.</a:t>
            </a:r>
            <a:endParaRPr lang="en-US" sz="1000" b="1" u="sng" dirty="0">
              <a:latin typeface="PBRiseGrind" panose="02000603000000000000" pitchFamily="2" charset="0"/>
              <a:ea typeface="PBRiseGrind" panose="02000603000000000000" pitchFamily="2" charset="0"/>
              <a:cs typeface="Times New Roman" panose="02020603050405020304" pitchFamily="18" charset="0"/>
            </a:endParaRPr>
          </a:p>
          <a:p>
            <a:pPr algn="ctr"/>
            <a:endParaRPr lang="en-US" sz="1000" b="1" dirty="0">
              <a:latin typeface="PBRiseGrind" panose="02000603000000000000" pitchFamily="2" charset="0"/>
              <a:ea typeface="PBRiseGrind" panose="02000603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PBRiseGrind" panose="02000603000000000000" pitchFamily="2" charset="0"/>
                <a:ea typeface="PBRiseGrind" panose="02000603000000000000" pitchFamily="2" charset="0"/>
                <a:cs typeface="Times New Roman" panose="02020603050405020304" pitchFamily="18" charset="0"/>
              </a:rPr>
              <a:t>Monday</a:t>
            </a:r>
            <a:endParaRPr lang="en-US" sz="1000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Read: “ King Midas”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Read 20 minutes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 Monday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multiplication facts</a:t>
            </a:r>
          </a:p>
          <a:p>
            <a:pPr algn="ctr"/>
            <a:endParaRPr lang="en-US" sz="1000" b="1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PBRiseGrind" panose="02000603000000000000" pitchFamily="2" charset="0"/>
                <a:ea typeface="PBRiseGrind" panose="02000603000000000000" pitchFamily="2" charset="0"/>
                <a:cs typeface="Times New Roman" panose="02020603050405020304" pitchFamily="18" charset="0"/>
              </a:rPr>
              <a:t>Tuesday</a:t>
            </a:r>
            <a:endParaRPr lang="en-US" sz="1000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Read 20 minutes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 1-3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 Tuesday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multiplication facts</a:t>
            </a:r>
          </a:p>
          <a:p>
            <a:pPr algn="ctr"/>
            <a:endParaRPr lang="en-US" sz="1000" i="1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PBRiseGrind" panose="02000603000000000000" pitchFamily="2" charset="0"/>
                <a:ea typeface="PBRiseGrind" panose="02000603000000000000" pitchFamily="2" charset="0"/>
                <a:cs typeface="Times New Roman" panose="02020603050405020304" pitchFamily="18" charset="0"/>
              </a:rPr>
              <a:t>Wednesday</a:t>
            </a:r>
            <a:endParaRPr lang="en-US" sz="1000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20 minutes</a:t>
            </a:r>
          </a:p>
          <a:p>
            <a:pPr algn="ctr"/>
            <a:r>
              <a:rPr lang="en-US" sz="100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 4-6</a:t>
            </a:r>
            <a:endParaRPr lang="en-US" sz="10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 Wednesday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multiplication facts</a:t>
            </a:r>
          </a:p>
          <a:p>
            <a:pPr algn="ctr"/>
            <a:endParaRPr lang="en-US" sz="1000" b="1" dirty="0">
              <a:latin typeface="PBRiseGrind" panose="02000603000000000000" pitchFamily="2" charset="0"/>
              <a:ea typeface="PBRiseGrind" panose="02000603000000000000" pitchFamily="2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PBRiseGrind" panose="02000603000000000000" pitchFamily="2" charset="0"/>
                <a:ea typeface="PBRiseGrind" panose="02000603000000000000" pitchFamily="2" charset="0"/>
                <a:cs typeface="Times New Roman" panose="02020603050405020304" pitchFamily="18" charset="0"/>
              </a:rPr>
              <a:t>Thursday</a:t>
            </a:r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dirty="0"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 20 minutes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Math Thursday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Practice multiplication facts</a:t>
            </a:r>
          </a:p>
          <a:p>
            <a:pPr algn="ctr"/>
            <a:endParaRPr lang="en-US" sz="10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1000" b="1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Friday Folders</a:t>
            </a:r>
          </a:p>
          <a:p>
            <a:pPr algn="ctr"/>
            <a:r>
              <a:rPr lang="en-US" sz="10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Please review your child’s work, sign and return the folder and work. </a:t>
            </a:r>
          </a:p>
          <a:p>
            <a:pPr algn="ctr"/>
            <a:endParaRPr lang="en-US" sz="1000" b="1" dirty="0">
              <a:latin typeface="PBRiseGrind" panose="02000603000000000000" pitchFamily="2" charset="0"/>
              <a:ea typeface="PBRiseGrind" panose="02000603000000000000" pitchFamily="2" charset="0"/>
              <a:cs typeface="Times New Roman" panose="02020603050405020304" pitchFamily="18" charset="0"/>
            </a:endParaRPr>
          </a:p>
          <a:p>
            <a:pPr algn="ctr"/>
            <a:endParaRPr lang="en-US" sz="1000" b="1" dirty="0">
              <a:effectLst/>
              <a:latin typeface="Tahom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28CB04F-4A61-D044-B519-E79D2C72ED20}"/>
              </a:ext>
            </a:extLst>
          </p:cNvPr>
          <p:cNvSpPr/>
          <p:nvPr/>
        </p:nvSpPr>
        <p:spPr>
          <a:xfrm>
            <a:off x="1768828" y="1289702"/>
            <a:ext cx="377754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FAB7DD7D-8150-704C-B159-09D9971AC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3551047"/>
              </p:ext>
            </p:extLst>
          </p:nvPr>
        </p:nvGraphicFramePr>
        <p:xfrm>
          <a:off x="96519" y="5671049"/>
          <a:ext cx="4829190" cy="35677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5838">
                  <a:extLst>
                    <a:ext uri="{9D8B030D-6E8A-4147-A177-3AD203B41FA5}">
                      <a16:colId xmlns:a16="http://schemas.microsoft.com/office/drawing/2014/main" val="341427581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2051182280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2518656231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946465609"/>
                    </a:ext>
                  </a:extLst>
                </a:gridCol>
                <a:gridCol w="965838">
                  <a:extLst>
                    <a:ext uri="{9D8B030D-6E8A-4147-A177-3AD203B41FA5}">
                      <a16:colId xmlns:a16="http://schemas.microsoft.com/office/drawing/2014/main" val="2018888629"/>
                    </a:ext>
                  </a:extLst>
                </a:gridCol>
              </a:tblGrid>
              <a:tr h="3016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GHashtagNope" panose="02000603000000000000" pitchFamily="2" charset="0"/>
                          <a:ea typeface="AGHashtagNope" panose="02000603000000000000" pitchFamily="2" charset="0"/>
                        </a:rPr>
                        <a:t>November Calendar</a:t>
                      </a:r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60" b="1" dirty="0">
                        <a:solidFill>
                          <a:schemeClr val="bg1"/>
                        </a:solidFill>
                        <a:latin typeface="PBRiseGrind" panose="02000603000000000000" pitchFamily="2" charset="0"/>
                        <a:ea typeface="PBRiseGrind" panose="02000603000000000000" pitchFamily="2" charset="0"/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839430"/>
                  </a:ext>
                </a:extLst>
              </a:tr>
              <a:tr h="266304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Monday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Tuesday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Wednesday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Thursday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bg1"/>
                          </a:solidFill>
                          <a:latin typeface="PBRiseGrind" panose="02000603000000000000" pitchFamily="2" charset="0"/>
                          <a:ea typeface="PBRiseGrind" panose="02000603000000000000" pitchFamily="2" charset="0"/>
                        </a:rPr>
                        <a:t>Friday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26747"/>
                  </a:ext>
                </a:extLst>
              </a:tr>
              <a:tr h="584021">
                <a:tc>
                  <a:txBody>
                    <a:bodyPr/>
                    <a:lstStyle/>
                    <a:p>
                      <a:pPr algn="r"/>
                      <a:r>
                        <a:rPr lang="en-US" sz="1000" b="1" baseline="0" dirty="0">
                          <a:latin typeface="Century Gothic" panose="020B0502020202020204" pitchFamily="34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6610712"/>
                  </a:ext>
                </a:extLst>
              </a:tr>
              <a:tr h="650837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6</a:t>
                      </a: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7</a:t>
                      </a: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9</a:t>
                      </a:r>
                    </a:p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Veterans Day Program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10</a:t>
                      </a:r>
                    </a:p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Veterans Day Holiday NO SCHOOL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1260782"/>
                  </a:ext>
                </a:extLst>
              </a:tr>
              <a:tr h="729446">
                <a:tc>
                  <a:txBody>
                    <a:bodyPr/>
                    <a:lstStyle/>
                    <a:p>
                      <a:pPr algn="r"/>
                      <a:r>
                        <a:rPr lang="en-US" sz="1000" b="1" baseline="0" dirty="0">
                          <a:latin typeface="Century Gothic" panose="020B0502020202020204" pitchFamily="34" charset="0"/>
                        </a:rPr>
                        <a:t>13</a:t>
                      </a:r>
                    </a:p>
                    <a:p>
                      <a:pPr algn="r"/>
                      <a:endParaRPr lang="en-US" sz="1000" b="1" baseline="0" dirty="0">
                        <a:latin typeface="Century Gothic" panose="020B0502020202020204" pitchFamily="34" charset="0"/>
                      </a:endParaRP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14</a:t>
                      </a:r>
                    </a:p>
                    <a:p>
                      <a:pPr algn="l"/>
                      <a:r>
                        <a:rPr lang="en-US" sz="900" b="1" dirty="0">
                          <a:latin typeface="Century Gothic" panose="020B0502020202020204" pitchFamily="34" charset="0"/>
                        </a:rPr>
                        <a:t>Thanksgiving Meal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15</a:t>
                      </a: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16</a:t>
                      </a:r>
                    </a:p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progress reports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9379983"/>
                  </a:ext>
                </a:extLst>
              </a:tr>
              <a:tr h="707792"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7315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21</a:t>
                      </a: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22</a:t>
                      </a:r>
                    </a:p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b="1" dirty="0">
                          <a:latin typeface="Century Gothic" panose="020B0502020202020204" pitchFamily="34" charset="0"/>
                        </a:rPr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27320"/>
                  </a:ext>
                </a:extLst>
              </a:tr>
              <a:tr h="219416"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1000" b="1" dirty="0">
                        <a:latin typeface="Century Gothic" panose="020B0502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37941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453" y="2243988"/>
            <a:ext cx="441896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Thank you for attending our  beautiful Veteran’s Program today. We hope you enjoyed it as much as we did. </a:t>
            </a:r>
          </a:p>
          <a:p>
            <a:pPr algn="ctr"/>
            <a:r>
              <a:rPr lang="en-US" sz="1200" dirty="0"/>
              <a:t>Please note we are out of school Nov 10</a:t>
            </a:r>
            <a:r>
              <a:rPr lang="en-US" sz="1200" baseline="30000" dirty="0"/>
              <a:t>th</a:t>
            </a:r>
            <a:r>
              <a:rPr lang="en-US" sz="1200" dirty="0"/>
              <a:t> in honor of Veterans Day</a:t>
            </a:r>
          </a:p>
          <a:p>
            <a:endParaRPr lang="en-US" sz="10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5709" y="9321800"/>
            <a:ext cx="4779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7C3993E9-BBC5-3273-EA11-7003E0287C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>
          <a:xfrm>
            <a:off x="332751" y="118126"/>
            <a:ext cx="1367041" cy="1200329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FE5C3EEC-0AB7-70D2-9D56-A8CCF56F9D15}"/>
              </a:ext>
            </a:extLst>
          </p:cNvPr>
          <p:cNvSpPr txBox="1"/>
          <p:nvPr/>
        </p:nvSpPr>
        <p:spPr>
          <a:xfrm>
            <a:off x="5298456" y="2198546"/>
            <a:ext cx="16770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latin typeface="PBRiseGrind" panose="02000603000000000000" pitchFamily="2" charset="0"/>
                <a:ea typeface="PBRiseGrind" panose="02000603000000000000" pitchFamily="2" charset="0"/>
              </a:rPr>
              <a:t>Vocabulary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04863EF-8357-6DB7-A7EB-DD25E93EFDB2}"/>
              </a:ext>
            </a:extLst>
          </p:cNvPr>
          <p:cNvSpPr txBox="1"/>
          <p:nvPr/>
        </p:nvSpPr>
        <p:spPr>
          <a:xfrm>
            <a:off x="4844973" y="2338564"/>
            <a:ext cx="23542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u="sng" dirty="0"/>
          </a:p>
          <a:p>
            <a:endParaRPr lang="en-US" sz="1200" u="sng" dirty="0"/>
          </a:p>
          <a:p>
            <a:r>
              <a:rPr lang="en-US" sz="1200" u="sng" dirty="0"/>
              <a:t>Reading vocabulary:</a:t>
            </a:r>
            <a:endParaRPr lang="en-US" sz="1200" dirty="0"/>
          </a:p>
          <a:p>
            <a:r>
              <a:rPr lang="en-US" sz="1200" dirty="0" err="1"/>
              <a:t>Laquer</a:t>
            </a:r>
            <a:r>
              <a:rPr lang="en-US" sz="1200" dirty="0"/>
              <a:t>, braids, barrette, motionless, bound, scuba</a:t>
            </a:r>
          </a:p>
          <a:p>
            <a:endParaRPr lang="en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C3104F-CD4E-E75F-4908-4D3AFA65FFD2}"/>
              </a:ext>
            </a:extLst>
          </p:cNvPr>
          <p:cNvSpPr txBox="1"/>
          <p:nvPr/>
        </p:nvSpPr>
        <p:spPr>
          <a:xfrm>
            <a:off x="-63901" y="6502073"/>
            <a:ext cx="5150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/>
              <a:t>Beat Bama Food Drive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2B6EB0-337F-C052-4AA7-76FF245B3C07}"/>
              </a:ext>
            </a:extLst>
          </p:cNvPr>
          <p:cNvSpPr txBox="1"/>
          <p:nvPr/>
        </p:nvSpPr>
        <p:spPr>
          <a:xfrm>
            <a:off x="2358352" y="8492849"/>
            <a:ext cx="2396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Thanksgiving Holiday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E919DC6-D6CB-C68C-8BC4-8696BC75C2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/>
        </p:blipFill>
        <p:spPr>
          <a:xfrm>
            <a:off x="5653190" y="160398"/>
            <a:ext cx="1367041" cy="1200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395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16440</TotalTime>
  <Words>246</Words>
  <Application>Microsoft Macintosh PowerPoint</Application>
  <PresentationFormat>Custom</PresentationFormat>
  <Paragraphs>86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AGCANYOUNOT</vt:lpstr>
      <vt:lpstr>AGHashtagNope</vt:lpstr>
      <vt:lpstr>Arial</vt:lpstr>
      <vt:lpstr>Calibri</vt:lpstr>
      <vt:lpstr>Calibri Light</vt:lpstr>
      <vt:lpstr>Cambria</vt:lpstr>
      <vt:lpstr>Century Gothic</vt:lpstr>
      <vt:lpstr>PBRiseGrind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Price, Julie</dc:creator>
  <cp:lastModifiedBy>Collard, Laura</cp:lastModifiedBy>
  <cp:revision>92</cp:revision>
  <cp:lastPrinted>2023-08-24T12:49:24Z</cp:lastPrinted>
  <dcterms:created xsi:type="dcterms:W3CDTF">2018-08-18T02:23:32Z</dcterms:created>
  <dcterms:modified xsi:type="dcterms:W3CDTF">2023-11-09T20:05:49Z</dcterms:modified>
</cp:coreProperties>
</file>